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v" ContentType="video/unknown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3"/>
  </p:notesMasterIdLst>
  <p:sldIdLst>
    <p:sldId id="257" r:id="rId2"/>
    <p:sldId id="616" r:id="rId3"/>
    <p:sldId id="845" r:id="rId4"/>
    <p:sldId id="802" r:id="rId5"/>
    <p:sldId id="652" r:id="rId6"/>
    <p:sldId id="804" r:id="rId7"/>
    <p:sldId id="806" r:id="rId8"/>
    <p:sldId id="809" r:id="rId9"/>
    <p:sldId id="643" r:id="rId10"/>
    <p:sldId id="644" r:id="rId11"/>
    <p:sldId id="645" r:id="rId12"/>
    <p:sldId id="646" r:id="rId13"/>
    <p:sldId id="647" r:id="rId14"/>
    <p:sldId id="648" r:id="rId15"/>
    <p:sldId id="811" r:id="rId16"/>
    <p:sldId id="838" r:id="rId17"/>
    <p:sldId id="837" r:id="rId18"/>
    <p:sldId id="653" r:id="rId19"/>
    <p:sldId id="655" r:id="rId20"/>
    <p:sldId id="813" r:id="rId21"/>
    <p:sldId id="812" r:id="rId22"/>
    <p:sldId id="831" r:id="rId23"/>
    <p:sldId id="835" r:id="rId24"/>
    <p:sldId id="839" r:id="rId25"/>
    <p:sldId id="829" r:id="rId26"/>
    <p:sldId id="833" r:id="rId27"/>
    <p:sldId id="834" r:id="rId28"/>
    <p:sldId id="830" r:id="rId29"/>
    <p:sldId id="824" r:id="rId30"/>
    <p:sldId id="656" r:id="rId31"/>
    <p:sldId id="815" r:id="rId32"/>
    <p:sldId id="836" r:id="rId33"/>
    <p:sldId id="659" r:id="rId34"/>
    <p:sldId id="825" r:id="rId35"/>
    <p:sldId id="816" r:id="rId36"/>
    <p:sldId id="826" r:id="rId37"/>
    <p:sldId id="662" r:id="rId38"/>
    <p:sldId id="663" r:id="rId39"/>
    <p:sldId id="667" r:id="rId40"/>
    <p:sldId id="827" r:id="rId41"/>
    <p:sldId id="664" r:id="rId42"/>
    <p:sldId id="665" r:id="rId43"/>
    <p:sldId id="666" r:id="rId44"/>
    <p:sldId id="840" r:id="rId45"/>
    <p:sldId id="818" r:id="rId46"/>
    <p:sldId id="828" r:id="rId47"/>
    <p:sldId id="649" r:id="rId48"/>
    <p:sldId id="844" r:id="rId49"/>
    <p:sldId id="672" r:id="rId50"/>
    <p:sldId id="842" r:id="rId51"/>
    <p:sldId id="820" r:id="rId52"/>
    <p:sldId id="843" r:id="rId53"/>
    <p:sldId id="650" r:id="rId54"/>
    <p:sldId id="807" r:id="rId55"/>
    <p:sldId id="808" r:id="rId56"/>
    <p:sldId id="729" r:id="rId57"/>
    <p:sldId id="765" r:id="rId58"/>
    <p:sldId id="819" r:id="rId59"/>
    <p:sldId id="821" r:id="rId60"/>
    <p:sldId id="822" r:id="rId61"/>
    <p:sldId id="679" r:id="rId62"/>
    <p:sldId id="682" r:id="rId63"/>
    <p:sldId id="681" r:id="rId64"/>
    <p:sldId id="683" r:id="rId65"/>
    <p:sldId id="684" r:id="rId66"/>
    <p:sldId id="685" r:id="rId67"/>
    <p:sldId id="686" r:id="rId68"/>
    <p:sldId id="688" r:id="rId69"/>
    <p:sldId id="689" r:id="rId70"/>
    <p:sldId id="709" r:id="rId71"/>
    <p:sldId id="720" r:id="rId72"/>
    <p:sldId id="721" r:id="rId73"/>
    <p:sldId id="722" r:id="rId74"/>
    <p:sldId id="723" r:id="rId75"/>
    <p:sldId id="724" r:id="rId76"/>
    <p:sldId id="725" r:id="rId77"/>
    <p:sldId id="687" r:id="rId78"/>
    <p:sldId id="690" r:id="rId79"/>
    <p:sldId id="823" r:id="rId80"/>
    <p:sldId id="596" r:id="rId81"/>
    <p:sldId id="80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D29A-582B-7A4C-9027-24A3EB20882B}">
          <p14:sldIdLst>
            <p14:sldId id="257"/>
            <p14:sldId id="616"/>
            <p14:sldId id="845"/>
            <p14:sldId id="802"/>
          </p14:sldIdLst>
        </p14:section>
        <p14:section name="people" id="{037B12E3-E472-874F-A030-F055C1C79AD7}">
          <p14:sldIdLst>
            <p14:sldId id="652"/>
            <p14:sldId id="804"/>
            <p14:sldId id="806"/>
            <p14:sldId id="809"/>
            <p14:sldId id="643"/>
            <p14:sldId id="644"/>
            <p14:sldId id="645"/>
            <p14:sldId id="646"/>
            <p14:sldId id="647"/>
            <p14:sldId id="648"/>
            <p14:sldId id="811"/>
            <p14:sldId id="838"/>
            <p14:sldId id="837"/>
            <p14:sldId id="653"/>
            <p14:sldId id="655"/>
            <p14:sldId id="813"/>
            <p14:sldId id="812"/>
            <p14:sldId id="831"/>
            <p14:sldId id="835"/>
            <p14:sldId id="839"/>
            <p14:sldId id="829"/>
            <p14:sldId id="833"/>
            <p14:sldId id="834"/>
            <p14:sldId id="830"/>
            <p14:sldId id="824"/>
            <p14:sldId id="656"/>
            <p14:sldId id="815"/>
            <p14:sldId id="836"/>
            <p14:sldId id="659"/>
            <p14:sldId id="825"/>
            <p14:sldId id="816"/>
            <p14:sldId id="826"/>
            <p14:sldId id="662"/>
            <p14:sldId id="663"/>
            <p14:sldId id="667"/>
            <p14:sldId id="827"/>
            <p14:sldId id="664"/>
            <p14:sldId id="665"/>
            <p14:sldId id="666"/>
            <p14:sldId id="840"/>
            <p14:sldId id="818"/>
            <p14:sldId id="828"/>
            <p14:sldId id="649"/>
            <p14:sldId id="844"/>
            <p14:sldId id="672"/>
            <p14:sldId id="842"/>
            <p14:sldId id="820"/>
            <p14:sldId id="843"/>
            <p14:sldId id="650"/>
            <p14:sldId id="807"/>
            <p14:sldId id="808"/>
            <p14:sldId id="729"/>
            <p14:sldId id="765"/>
            <p14:sldId id="819"/>
            <p14:sldId id="821"/>
            <p14:sldId id="822"/>
            <p14:sldId id="679"/>
            <p14:sldId id="682"/>
            <p14:sldId id="681"/>
            <p14:sldId id="683"/>
            <p14:sldId id="684"/>
            <p14:sldId id="685"/>
            <p14:sldId id="686"/>
            <p14:sldId id="688"/>
            <p14:sldId id="689"/>
            <p14:sldId id="709"/>
            <p14:sldId id="720"/>
            <p14:sldId id="721"/>
            <p14:sldId id="722"/>
            <p14:sldId id="723"/>
            <p14:sldId id="724"/>
            <p14:sldId id="725"/>
            <p14:sldId id="687"/>
            <p14:sldId id="690"/>
            <p14:sldId id="823"/>
            <p14:sldId id="596"/>
            <p14:sldId id="8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6966"/>
  </p:normalViewPr>
  <p:slideViewPr>
    <p:cSldViewPr snapToGrid="0" snapToObjects="1">
      <p:cViewPr varScale="1">
        <p:scale>
          <a:sx n="121" d="100"/>
          <a:sy n="121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3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5227-AC26-6156-9327-4B8CF764B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9453C-E905-C620-DB22-85485A1D5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A0D23-C41C-6B9D-B135-60A4F314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F713-5362-E6D7-ECA0-A523F16C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55764-E979-A50C-BC93-1350A1A3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B78D-4722-D24E-8634-0DE6B5B5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A92EF-2242-B158-DFCD-6E729D466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94649-B18E-6DC6-A36E-364E483A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90F8-C743-3F12-76FD-62B2F940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0F79D-D9D2-BCF6-DCF6-002CAF65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4683A-9237-8B81-8469-FBF06E2A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57CA8-58B7-C33D-86CE-1ECFDF941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B0AA4-9DDF-0ED3-2DFE-EE5274F3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632C-4E50-6F1C-E08B-3F53EF89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F91E-5C61-6152-885F-0266654D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0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2BCD-93DA-27CC-04FB-070922C9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26F4-2C1C-FDCF-6D76-6D09FC1E9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540D-909B-5FDD-2C07-588961C3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6D6C-1F55-5F92-27AC-F54B32D3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08EBC-048B-6C16-A575-8BFB22F1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9A32-F079-1A08-D0D6-11C455BD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0AD90-C4EA-CECC-8285-846ECE692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BCA4C-A553-BEBC-8E92-FBAC4547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FED9B-F80E-7E28-29F4-7E2E2BA2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05450-AB63-A6A8-3230-7D4CF0A1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978F-FA38-8FB6-43F3-C7D39B29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06E2B-B53F-47A5-3EF0-7E7149490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F9897-2A3E-20F6-37E3-FB4ACBFEA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E6D4C-AB38-1B4D-BDFC-82CB90C8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6EF74-431D-2C1E-9A0F-A832BD79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B9941-0D8A-9C12-C7E8-5527E7B5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B755-3176-D73F-AFCD-2466D03F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BA34-3C48-2959-7E04-E12B350D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A8BC4-36F4-28AC-690C-896A412CB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5778-715D-E4F7-F1E3-873CE7F5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FB985-6237-2F66-AF96-6845C7CDF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CDC7E-BB0E-18CA-CB39-6A690CC6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4160B-A30C-4780-C9D8-0A593DEC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E8FAA-96F5-2EF7-10A4-52E54245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64BB-808B-A784-F118-FC3FF6B6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6CBF6-0DE9-9A34-5295-A39CE99E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FBE69-D62F-4132-0270-6818351C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4548-A1EC-97F1-EF3C-78E831C2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FA85-FC80-64D8-47A6-5346BEFF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14172-D8CA-9EF4-0236-6825931B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8833-179A-7C1F-165C-1FE3E879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80A5-6214-0EB3-240A-7DC1D54D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4089-0E74-FA55-E4CC-BDFB2CB1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15B97-02CF-0120-44B0-1310747E5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05A31-DBE4-0C9E-3265-EE2B2065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7729E-37E2-4D6C-B876-68DA8B52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C4C82-E125-5D52-2195-7A187B54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6C78-2E3B-6547-1731-07FCD98A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B2814-772B-AA65-FD73-16900DF12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81FC0-8773-2B53-2D45-41625970D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ACAB-C0EA-7501-E9E3-94855912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18BC-D9FA-23B8-EC26-7CF5D904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651AD-F7C0-0D68-77C0-D4D1B5F3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4AF26-B451-05D8-92BD-902F72A4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8D439-C06C-B066-9D9A-AF98D287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D67BE-8989-553A-86F0-CAE432AE4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FC08-8954-3101-ECEB-F583FECD0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35C22-7007-1876-258D-E59BB2FBB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3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1Q4IKvE5cA&amp;list=PL3sGw6DVKZGgv_ulhumGVLp1OqN-esKtv&amp;index=2&amp;t=24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interface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62CBC-8CC5-7461-EFF5-186036495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27" y="2124128"/>
            <a:ext cx="8622535" cy="373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3251-6D80-6D40-A4CB-C33027FD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here? 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2A552D8-1A1F-AB42-96DB-BADF2D3B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80" y="1322698"/>
            <a:ext cx="6920411" cy="50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74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EC14-6049-7048-84D7-0888C1E2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see the whole- just looking at parts does not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562BC-0170-EE44-997C-4F268664B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2383971" cy="4351338"/>
          </a:xfrm>
        </p:spPr>
        <p:txBody>
          <a:bodyPr>
            <a:normAutofit/>
          </a:bodyPr>
          <a:lstStyle/>
          <a:p>
            <a:r>
              <a:rPr lang="en-US" dirty="0"/>
              <a:t>We need the whole picture</a:t>
            </a:r>
          </a:p>
          <a:p>
            <a:pPr lvl="1"/>
            <a:r>
              <a:rPr lang="en-US" dirty="0"/>
              <a:t>Our mind matches the concept with the features as a whole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3D58C2E-D049-2A46-9C10-F7661415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971" y="1963937"/>
            <a:ext cx="9599022" cy="434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BD18E-FC89-3C44-8AA4-E9E59A698DA1}"/>
              </a:ext>
            </a:extLst>
          </p:cNvPr>
          <p:cNvSpPr txBox="1"/>
          <p:nvPr/>
        </p:nvSpPr>
        <p:spPr>
          <a:xfrm>
            <a:off x="3442062" y="6450212"/>
            <a:ext cx="867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graphics.stanford.edu</a:t>
            </a:r>
            <a:r>
              <a:rPr lang="en-US" dirty="0"/>
              <a:t>/~</a:t>
            </a:r>
            <a:r>
              <a:rPr lang="en-US" dirty="0" err="1"/>
              <a:t>niloy</a:t>
            </a:r>
            <a:r>
              <a:rPr lang="en-US" dirty="0"/>
              <a:t>/research/emergence/emergence_image_siga_09.html</a:t>
            </a:r>
          </a:p>
        </p:txBody>
      </p:sp>
    </p:spTree>
    <p:extLst>
      <p:ext uri="{BB962C8B-B14F-4D97-AF65-F5344CB8AC3E}">
        <p14:creationId xmlns:p14="http://schemas.microsoft.com/office/powerpoint/2010/main" val="76486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1F26-D202-6E46-8C9F-71E7E030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is based on priors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86682-77D1-354C-840E-76507888B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model of the world</a:t>
            </a:r>
          </a:p>
          <a:p>
            <a:pPr lvl="1"/>
            <a:r>
              <a:rPr lang="en-US" dirty="0"/>
              <a:t>Expectations</a:t>
            </a:r>
          </a:p>
          <a:p>
            <a:pPr lvl="1"/>
            <a:r>
              <a:rPr lang="en-US" dirty="0"/>
              <a:t>Prior experiences</a:t>
            </a:r>
          </a:p>
          <a:p>
            <a:r>
              <a:rPr lang="en-US" dirty="0"/>
              <a:t>Our perceptual systems take in raw information and then our brains try to fit raw information into a model</a:t>
            </a:r>
          </a:p>
        </p:txBody>
      </p:sp>
    </p:spTree>
    <p:extLst>
      <p:ext uri="{BB962C8B-B14F-4D97-AF65-F5344CB8AC3E}">
        <p14:creationId xmlns:p14="http://schemas.microsoft.com/office/powerpoint/2010/main" val="387204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3D56-8C18-8441-A2C7-42EC4F28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see</a:t>
            </a:r>
          </a:p>
        </p:txBody>
      </p:sp>
      <p:pic>
        <p:nvPicPr>
          <p:cNvPr id="5" name="Picture 4" descr="A person diving into a pool&#10;&#10;Description automatically generated with medium confidence">
            <a:extLst>
              <a:ext uri="{FF2B5EF4-FFF2-40B4-BE49-F238E27FC236}">
                <a16:creationId xmlns:a16="http://schemas.microsoft.com/office/drawing/2014/main" id="{4BACB8AA-40ED-DE43-A584-EB2CDB68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09" y="1502637"/>
            <a:ext cx="7951927" cy="515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0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62EB-A2DE-834B-9DC3-A63D4E7E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there</a:t>
            </a:r>
          </a:p>
        </p:txBody>
      </p:sp>
      <p:pic>
        <p:nvPicPr>
          <p:cNvPr id="6" name="Picture 5" descr="A picture containing building, outdoor, way, scene&#10;&#10;Description automatically generated">
            <a:extLst>
              <a:ext uri="{FF2B5EF4-FFF2-40B4-BE49-F238E27FC236}">
                <a16:creationId xmlns:a16="http://schemas.microsoft.com/office/drawing/2014/main" id="{7C911985-0C83-684E-BC0E-6031F651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9" y="1511631"/>
            <a:ext cx="6920248" cy="51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38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9001-7850-9144-906D-85A9F754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want to walk on this floor?</a:t>
            </a:r>
            <a:br>
              <a:rPr lang="en-US" dirty="0"/>
            </a:br>
            <a:r>
              <a:rPr lang="en-US" dirty="0"/>
              <a:t>Checkered tile illusion</a:t>
            </a:r>
          </a:p>
        </p:txBody>
      </p:sp>
      <p:pic>
        <p:nvPicPr>
          <p:cNvPr id="2050" name="Picture 2" descr="Checkered-Tile Illusion Floor Is Flat But Looks Curved">
            <a:extLst>
              <a:ext uri="{FF2B5EF4-FFF2-40B4-BE49-F238E27FC236}">
                <a16:creationId xmlns:a16="http://schemas.microsoft.com/office/drawing/2014/main" id="{A962B3EB-88B8-BB96-E7BA-55EE05B64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166" y="1957279"/>
            <a:ext cx="8481847" cy="44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072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E08F-71BC-2740-B246-0E41685C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In-appropriate application of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2C526-86CC-A047-890C-75D3E11B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3" y="1825625"/>
            <a:ext cx="3690257" cy="4351338"/>
          </a:xfrm>
        </p:spPr>
        <p:txBody>
          <a:bodyPr/>
          <a:lstStyle/>
          <a:p>
            <a:r>
              <a:rPr lang="en-US" dirty="0"/>
              <a:t>Apply priors inappropriately</a:t>
            </a:r>
          </a:p>
          <a:p>
            <a:r>
              <a:rPr lang="en-US" dirty="0" err="1"/>
              <a:t>Pareidoia</a:t>
            </a:r>
            <a:endParaRPr lang="en-US" dirty="0"/>
          </a:p>
          <a:p>
            <a:pPr lvl="1"/>
            <a:r>
              <a:rPr lang="en-US" dirty="0"/>
              <a:t>We see faces (which our brains are very well trained to see)</a:t>
            </a:r>
          </a:p>
          <a:p>
            <a:pPr lvl="1"/>
            <a:r>
              <a:rPr lang="en-US" dirty="0"/>
              <a:t>Where there aren’t faces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AEF84A5-064B-A849-9A19-E47D3B3E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0" y="4059548"/>
            <a:ext cx="4340860" cy="2433327"/>
          </a:xfrm>
          <a:prstGeom prst="rect">
            <a:avLst/>
          </a:prstGeom>
        </p:spPr>
      </p:pic>
      <p:pic>
        <p:nvPicPr>
          <p:cNvPr id="7" name="Picture 6" descr="A picture containing text, indoor, floor, miller&#10;&#10;Description automatically generated">
            <a:extLst>
              <a:ext uri="{FF2B5EF4-FFF2-40B4-BE49-F238E27FC236}">
                <a16:creationId xmlns:a16="http://schemas.microsoft.com/office/drawing/2014/main" id="{35524441-D0F2-3145-ACA0-6B77110E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818" y="1292218"/>
            <a:ext cx="5016364" cy="276733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015BFEA-C43D-6F41-B3EE-796F5BD2A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754" y="4059548"/>
            <a:ext cx="4535526" cy="26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17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1360-18BF-FA48-A031-BBEDD989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2D5A-DAF8-234D-A27F-1FDDE2313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 is ”constructed” top-down from the input</a:t>
            </a:r>
          </a:p>
        </p:txBody>
      </p:sp>
    </p:spTree>
    <p:extLst>
      <p:ext uri="{BB962C8B-B14F-4D97-AF65-F5344CB8AC3E}">
        <p14:creationId xmlns:p14="http://schemas.microsoft.com/office/powerpoint/2010/main" val="2892629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4E11-9FE1-D749-B5DE-29B7A42E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visual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7CEF-563C-A043-AA4D-05FCAA764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Relative judgments are strong</a:t>
            </a:r>
          </a:p>
          <a:p>
            <a:r>
              <a:rPr lang="en-US" dirty="0"/>
              <a:t>Absolute judgments are weak </a:t>
            </a:r>
          </a:p>
          <a:p>
            <a:pPr lvl="1"/>
            <a:endParaRPr lang="en-US" dirty="0"/>
          </a:p>
          <a:p>
            <a:r>
              <a:rPr lang="en-US" dirty="0"/>
              <a:t>Example: Size</a:t>
            </a:r>
          </a:p>
          <a:p>
            <a:r>
              <a:rPr lang="en-US" b="1" dirty="0"/>
              <a:t>We don’t perceive size absolutely</a:t>
            </a:r>
          </a:p>
          <a:p>
            <a:r>
              <a:rPr lang="en-US" dirty="0"/>
              <a:t>But </a:t>
            </a:r>
            <a:r>
              <a:rPr lang="en-US" b="1" dirty="0"/>
              <a:t>in relation to the surroundings</a:t>
            </a:r>
          </a:p>
          <a:p>
            <a:r>
              <a:rPr lang="en-US" dirty="0"/>
              <a:t>Our brains makes a judgment of what the size is, it is not something we just see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Who is taller? </a:t>
            </a:r>
          </a:p>
        </p:txBody>
      </p:sp>
      <p:pic>
        <p:nvPicPr>
          <p:cNvPr id="6" name="Picture 5" descr="A group of men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2AA6F374-6C75-7742-8A43-BCEF9A2D1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13" y="1908629"/>
            <a:ext cx="4762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1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1DDC-9E8E-6D47-9384-D4F08859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Tricked you!</a:t>
            </a:r>
          </a:p>
        </p:txBody>
      </p:sp>
      <p:pic>
        <p:nvPicPr>
          <p:cNvPr id="7" name="Untitled.m4v" descr="Untitled.m4v">
            <a:hlinkClick r:id="" action="ppaction://media"/>
            <a:extLst>
              <a:ext uri="{FF2B5EF4-FFF2-40B4-BE49-F238E27FC236}">
                <a16:creationId xmlns:a16="http://schemas.microsoft.com/office/drawing/2014/main" id="{60F9D8EB-F463-1645-AE3C-C2C3D387A4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5714" y="1306284"/>
            <a:ext cx="6894286" cy="51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Design: Week 7, Monday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People- part 1</a:t>
            </a:r>
          </a:p>
          <a:p>
            <a:pPr lvl="1"/>
            <a:r>
              <a:rPr lang="en-US" dirty="0"/>
              <a:t>Activity- project activity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3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3C4C-E30C-7D6D-A11A-07179EEB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size estimation- Which line is the longest?</a:t>
            </a:r>
          </a:p>
        </p:txBody>
      </p:sp>
      <p:pic>
        <p:nvPicPr>
          <p:cNvPr id="5" name="Picture 4" descr="A picture containing object, antenna, clock&#10;&#10;Description automatically generated">
            <a:extLst>
              <a:ext uri="{FF2B5EF4-FFF2-40B4-BE49-F238E27FC236}">
                <a16:creationId xmlns:a16="http://schemas.microsoft.com/office/drawing/2014/main" id="{6BC073B3-CF63-BFD6-92D4-BFEE4E9E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38" y="2434943"/>
            <a:ext cx="5915134" cy="32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01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3C4C-E30C-7D6D-A11A-07179EEB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B4EEFB-6D88-04A3-3F90-A7FBF3BFC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717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BACB0F70-368B-26C4-A626-F65246794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681" y="669664"/>
            <a:ext cx="5682593" cy="55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49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B7864-26CE-9735-C91B-9026A074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line is longer?</a:t>
            </a:r>
          </a:p>
        </p:txBody>
      </p:sp>
      <p:pic>
        <p:nvPicPr>
          <p:cNvPr id="6146" name="Picture 2" descr="Ponzo Illusion">
            <a:extLst>
              <a:ext uri="{FF2B5EF4-FFF2-40B4-BE49-F238E27FC236}">
                <a16:creationId xmlns:a16="http://schemas.microsoft.com/office/drawing/2014/main" id="{B46E3A05-50B0-B476-906B-C465AA521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35" y="1473994"/>
            <a:ext cx="50800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30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B7864-26CE-9735-C91B-9026A074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line is longer?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F3290-9990-F387-ABF2-AF94C3D10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35014" cy="4351338"/>
          </a:xfrm>
        </p:spPr>
        <p:txBody>
          <a:bodyPr/>
          <a:lstStyle/>
          <a:p>
            <a:r>
              <a:rPr lang="en-US" dirty="0"/>
              <a:t>Tricked you- same size</a:t>
            </a:r>
          </a:p>
        </p:txBody>
      </p:sp>
      <p:pic>
        <p:nvPicPr>
          <p:cNvPr id="6146" name="Picture 2" descr="Ponzo Illusion">
            <a:extLst>
              <a:ext uri="{FF2B5EF4-FFF2-40B4-BE49-F238E27FC236}">
                <a16:creationId xmlns:a16="http://schemas.microsoft.com/office/drawing/2014/main" id="{B46E3A05-50B0-B476-906B-C465AA521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35" y="1473994"/>
            <a:ext cx="50800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010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783D-93E3-8497-52B0-AF72F0B4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judgements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4E5A7-8B51-A6EE-D3E1-1B1A93DC0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50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85E8-6A95-B667-757B-3FBA9943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lines parallel? </a:t>
            </a:r>
          </a:p>
        </p:txBody>
      </p:sp>
      <p:pic>
        <p:nvPicPr>
          <p:cNvPr id="5" name="Picture 4" descr="A screenshot of a puzzle&#10;&#10;Description automatically generated">
            <a:extLst>
              <a:ext uri="{FF2B5EF4-FFF2-40B4-BE49-F238E27FC236}">
                <a16:creationId xmlns:a16="http://schemas.microsoft.com/office/drawing/2014/main" id="{3EF0D75D-5AD9-5B0B-05FD-BF03B6A7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668" y="1572594"/>
            <a:ext cx="4870231" cy="48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8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85E8-6A95-B667-757B-3FBA9943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lines parallel?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B763D-E756-8610-2406-70311266E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547648" cy="4351338"/>
          </a:xfrm>
        </p:spPr>
        <p:txBody>
          <a:bodyPr/>
          <a:lstStyle/>
          <a:p>
            <a:r>
              <a:rPr lang="en-US" dirty="0"/>
              <a:t>Yes</a:t>
            </a:r>
          </a:p>
        </p:txBody>
      </p:sp>
      <p:pic>
        <p:nvPicPr>
          <p:cNvPr id="5" name="Picture 4" descr="A screenshot of a puzzle&#10;&#10;Description automatically generated">
            <a:extLst>
              <a:ext uri="{FF2B5EF4-FFF2-40B4-BE49-F238E27FC236}">
                <a16:creationId xmlns:a16="http://schemas.microsoft.com/office/drawing/2014/main" id="{3EF0D75D-5AD9-5B0B-05FD-BF03B6A7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668" y="1572594"/>
            <a:ext cx="4870231" cy="48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0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2579-B322-D5D1-D9BC-48EA5158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lines bent or parallel?</a:t>
            </a:r>
          </a:p>
        </p:txBody>
      </p:sp>
      <p:pic>
        <p:nvPicPr>
          <p:cNvPr id="5122" name="Picture 2" descr="Hering Illusion">
            <a:extLst>
              <a:ext uri="{FF2B5EF4-FFF2-40B4-BE49-F238E27FC236}">
                <a16:creationId xmlns:a16="http://schemas.microsoft.com/office/drawing/2014/main" id="{A01348F1-7587-5BC1-158D-3F396CE6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15" y="2511315"/>
            <a:ext cx="64389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802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2579-B322-D5D1-D9BC-48EA5158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lines bent or parallel?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7CA1-9C69-66C9-ABCB-0BD9F5DCB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50021" cy="4351338"/>
          </a:xfrm>
        </p:spPr>
        <p:txBody>
          <a:bodyPr/>
          <a:lstStyle/>
          <a:p>
            <a:r>
              <a:rPr lang="en-US" dirty="0"/>
              <a:t>False cue to depth makes them appear bent</a:t>
            </a:r>
          </a:p>
        </p:txBody>
      </p:sp>
      <p:pic>
        <p:nvPicPr>
          <p:cNvPr id="5122" name="Picture 2" descr="Hering Illusion">
            <a:extLst>
              <a:ext uri="{FF2B5EF4-FFF2-40B4-BE49-F238E27FC236}">
                <a16:creationId xmlns:a16="http://schemas.microsoft.com/office/drawing/2014/main" id="{A01348F1-7587-5BC1-158D-3F396CE6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15" y="2511315"/>
            <a:ext cx="64389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241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1BE3-7A70-96B0-4F62-F3F94B97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CDC2-644D-15B4-E1D1-718FD0934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 don’t perceive color absolutely</a:t>
            </a:r>
          </a:p>
          <a:p>
            <a:r>
              <a:rPr lang="en-US" dirty="0"/>
              <a:t>But </a:t>
            </a:r>
            <a:r>
              <a:rPr lang="en-US" b="1" dirty="0"/>
              <a:t>in relation to the surroundings</a:t>
            </a:r>
          </a:p>
          <a:p>
            <a:r>
              <a:rPr lang="en-US" dirty="0"/>
              <a:t>Our brains makes a judgment of what the color is, it is not something we just see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4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A4DD-DEA6-2060-0DF2-DBA9B9C2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DFB97-29CB-5B42-493C-0399D49ED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581400" cy="23154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am supposed to be in Tampa for a conference but….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Will keep you posted</a:t>
            </a:r>
          </a:p>
        </p:txBody>
      </p:sp>
      <p:pic>
        <p:nvPicPr>
          <p:cNvPr id="5" name="Picture 4" descr="A map of the coast&#10;&#10;Description automatically generated">
            <a:extLst>
              <a:ext uri="{FF2B5EF4-FFF2-40B4-BE49-F238E27FC236}">
                <a16:creationId xmlns:a16="http://schemas.microsoft.com/office/drawing/2014/main" id="{D1068175-FBAE-8E4A-E798-DBDED069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28750"/>
            <a:ext cx="7772400" cy="51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25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B750-E93E-DA48-85C2-85F4578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rectangles are the darkest?  Lightest?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198E207-E9AE-4543-8AF3-7A682E40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0"/>
          <a:stretch/>
        </p:blipFill>
        <p:spPr>
          <a:xfrm>
            <a:off x="2806261" y="1904889"/>
            <a:ext cx="6579477" cy="41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9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B750-E93E-DA48-85C2-85F4578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don’t perceive colors absolutely</a:t>
            </a:r>
            <a:br>
              <a:rPr lang="en-US" dirty="0"/>
            </a:br>
            <a:r>
              <a:rPr lang="en-US" dirty="0"/>
              <a:t>But relative to surroundings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198E207-E9AE-4543-8AF3-7A682E40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0"/>
          <a:stretch/>
        </p:blipFill>
        <p:spPr>
          <a:xfrm>
            <a:off x="2806261" y="1904889"/>
            <a:ext cx="6579477" cy="4175037"/>
          </a:xfrm>
          <a:prstGeom prst="rect">
            <a:avLst/>
          </a:prstGeom>
        </p:spPr>
      </p:pic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E1A9944-1A32-5685-E9A5-87CA8798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336" y="2654154"/>
            <a:ext cx="5819797" cy="832511"/>
          </a:xfrm>
          <a:prstGeom prst="rect">
            <a:avLst/>
          </a:prstGeom>
        </p:spPr>
      </p:pic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4334571D-4A78-219B-6612-E72F2FF44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46" y="4405647"/>
            <a:ext cx="5819797" cy="77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5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B750-E93E-DA48-85C2-85F4578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don’t perceive colors absolutely</a:t>
            </a:r>
            <a:br>
              <a:rPr lang="en-US" dirty="0"/>
            </a:br>
            <a:r>
              <a:rPr lang="en-US" dirty="0"/>
              <a:t>But relative to surroundings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198E207-E9AE-4543-8AF3-7A682E40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0"/>
          <a:stretch/>
        </p:blipFill>
        <p:spPr>
          <a:xfrm>
            <a:off x="2806261" y="1904889"/>
            <a:ext cx="6579477" cy="4175037"/>
          </a:xfrm>
          <a:prstGeom prst="rect">
            <a:avLst/>
          </a:prstGeom>
        </p:spPr>
      </p:pic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E1A9944-1A32-5685-E9A5-87CA8798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336" y="2654154"/>
            <a:ext cx="5819797" cy="832511"/>
          </a:xfrm>
          <a:prstGeom prst="rect">
            <a:avLst/>
          </a:prstGeom>
        </p:spPr>
      </p:pic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4334571D-4A78-219B-6612-E72F2FF44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46" y="4405647"/>
            <a:ext cx="5819797" cy="77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75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2BBF-93F7-0342-95F8-07A2B401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darker?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8375E23-310B-4E43-8A32-D45F904C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1" y="1557813"/>
            <a:ext cx="8465051" cy="47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95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2BBF-93F7-0342-95F8-07A2B401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darker?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8375E23-310B-4E43-8A32-D45F904C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1" y="1557813"/>
            <a:ext cx="8465051" cy="4775845"/>
          </a:xfrm>
          <a:prstGeom prst="rect">
            <a:avLst/>
          </a:prstGeom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C2847383-1943-39AD-F9AC-83790BC6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46" y="3560411"/>
            <a:ext cx="3760707" cy="16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39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7F79-D109-9BBF-C6BC-5181B71F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color of A?  B? Dark gray and light gray?  </a:t>
            </a:r>
          </a:p>
        </p:txBody>
      </p:sp>
      <p:pic>
        <p:nvPicPr>
          <p:cNvPr id="3074" name="Picture 2" descr="The Munker Illusion Will Make You Go Woah Once You - Optical Illusions  Transparent PNG - 1024x779 - Free Download on NicePNG">
            <a:extLst>
              <a:ext uri="{FF2B5EF4-FFF2-40B4-BE49-F238E27FC236}">
                <a16:creationId xmlns:a16="http://schemas.microsoft.com/office/drawing/2014/main" id="{DC4469D1-F36B-7AED-3CBB-8C6A395C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50" y="2123090"/>
            <a:ext cx="5856163" cy="473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456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7F79-D109-9BBF-C6BC-5181B71F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color of A?  B? Dark gray and light gray?  </a:t>
            </a:r>
          </a:p>
        </p:txBody>
      </p:sp>
      <p:pic>
        <p:nvPicPr>
          <p:cNvPr id="3074" name="Picture 2" descr="The Munker Illusion Will Make You Go Woah Once You - Optical Illusions  Transparent PNG - 1024x779 - Free Download on NicePNG">
            <a:extLst>
              <a:ext uri="{FF2B5EF4-FFF2-40B4-BE49-F238E27FC236}">
                <a16:creationId xmlns:a16="http://schemas.microsoft.com/office/drawing/2014/main" id="{DC4469D1-F36B-7AED-3CBB-8C6A395C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50" y="2123090"/>
            <a:ext cx="5856163" cy="473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ey rectangular object with white dots&#10;&#10;Description automatically generated">
            <a:extLst>
              <a:ext uri="{FF2B5EF4-FFF2-40B4-BE49-F238E27FC236}">
                <a16:creationId xmlns:a16="http://schemas.microsoft.com/office/drawing/2014/main" id="{B884B776-2275-589A-EAE7-ACD8A25B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15" y="3525286"/>
            <a:ext cx="822804" cy="66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38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888-3979-CE4F-B23E-7CCD4908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0FCA8-5BE7-AA40-9B70-9DC84C4FF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1825625"/>
            <a:ext cx="4820849" cy="4351338"/>
          </a:xfrm>
        </p:spPr>
        <p:txBody>
          <a:bodyPr/>
          <a:lstStyle/>
          <a:p>
            <a:r>
              <a:rPr lang="en-US" dirty="0"/>
              <a:t>What colors are in the dress?</a:t>
            </a:r>
          </a:p>
          <a:p>
            <a:pPr lvl="1"/>
            <a:r>
              <a:rPr lang="en-US" dirty="0"/>
              <a:t>Black and blue?</a:t>
            </a:r>
          </a:p>
          <a:p>
            <a:pPr lvl="1"/>
            <a:r>
              <a:rPr lang="en-US" dirty="0"/>
              <a:t>White and gold?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picture containing clothing, indoor&#10;&#10;Description automatically generated">
            <a:extLst>
              <a:ext uri="{FF2B5EF4-FFF2-40B4-BE49-F238E27FC236}">
                <a16:creationId xmlns:a16="http://schemas.microsoft.com/office/drawing/2014/main" id="{0FA816DC-5AA5-7C4E-A75E-8D58B0B9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301" y="365125"/>
            <a:ext cx="4546567" cy="60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53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C21A-4EBC-2B48-8969-B2FBE13D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6788-D709-E440-B4AA-1120B7EA6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5492" cy="4351338"/>
          </a:xfrm>
        </p:spPr>
        <p:txBody>
          <a:bodyPr>
            <a:normAutofit/>
          </a:bodyPr>
          <a:lstStyle/>
          <a:p>
            <a:r>
              <a:rPr lang="en-US" dirty="0"/>
              <a:t>It actually is blue and black but….  </a:t>
            </a:r>
          </a:p>
          <a:p>
            <a:r>
              <a:rPr lang="en-US" dirty="0"/>
              <a:t>Your brain makes an estimate of the color based on what is perceives to be the lighting in the room</a:t>
            </a:r>
          </a:p>
          <a:p>
            <a:r>
              <a:rPr lang="en-US" dirty="0"/>
              <a:t>People now study this…. </a:t>
            </a:r>
          </a:p>
          <a:p>
            <a:pPr lvl="1"/>
            <a:r>
              <a:rPr lang="en-US" dirty="0"/>
              <a:t>57% blue and black</a:t>
            </a:r>
          </a:p>
          <a:p>
            <a:pPr lvl="1"/>
            <a:r>
              <a:rPr lang="en-US" dirty="0"/>
              <a:t>37% white and gold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CE54EE8-A5A1-B742-85B2-7CB27693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16" y="1240514"/>
            <a:ext cx="6741347" cy="4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6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2EFF-2BCE-9147-A2E7-55257822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matters</a:t>
            </a:r>
          </a:p>
        </p:txBody>
      </p:sp>
      <p:pic>
        <p:nvPicPr>
          <p:cNvPr id="1026" name="Picture 2" descr="White's Illusion">
            <a:extLst>
              <a:ext uri="{FF2B5EF4-FFF2-40B4-BE49-F238E27FC236}">
                <a16:creationId xmlns:a16="http://schemas.microsoft.com/office/drawing/2014/main" id="{7794697E-B2EF-4124-9855-21BBCD50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45" y="1843199"/>
            <a:ext cx="7069820" cy="396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78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C59-E568-E18A-A6CC-D7C93E09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32DE4-D41F-10BA-5A2B-12DB71FD6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 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25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2EFF-2BCE-9147-A2E7-55257822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matters</a:t>
            </a:r>
          </a:p>
        </p:txBody>
      </p:sp>
      <p:pic>
        <p:nvPicPr>
          <p:cNvPr id="1026" name="Picture 2" descr="White's Illusion">
            <a:extLst>
              <a:ext uri="{FF2B5EF4-FFF2-40B4-BE49-F238E27FC236}">
                <a16:creationId xmlns:a16="http://schemas.microsoft.com/office/drawing/2014/main" id="{7794697E-B2EF-4124-9855-21BBCD50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45" y="1843199"/>
            <a:ext cx="7069820" cy="396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ey rectangular object with white and black lines&#10;&#10;Description automatically generated with medium confidence">
            <a:extLst>
              <a:ext uri="{FF2B5EF4-FFF2-40B4-BE49-F238E27FC236}">
                <a16:creationId xmlns:a16="http://schemas.microsoft.com/office/drawing/2014/main" id="{1575C480-75CF-7E3D-E219-DEA6A95F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37" y="240702"/>
            <a:ext cx="2908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6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339C-4B5E-B446-BAC6-99E2E2F5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of color: background effect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40C45EC-BFC5-604C-BB3D-B0A24174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619250"/>
            <a:ext cx="6985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12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ED76-137D-2F42-B0F8-E48F1EC1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of color: background effect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233B1AC9-B362-1C4F-9176-0A3E58F1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95" y="1882775"/>
            <a:ext cx="7353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39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84F7-83DD-C444-8991-3552D2B7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matters in color perception</a:t>
            </a:r>
          </a:p>
        </p:txBody>
      </p:sp>
      <p:pic>
        <p:nvPicPr>
          <p:cNvPr id="5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FD3A8610-1181-FE4F-81D8-AE9C2993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068013"/>
            <a:ext cx="7162800" cy="394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FC0B1-B8CC-4B4B-AF79-D08A04755565}"/>
              </a:ext>
            </a:extLst>
          </p:cNvPr>
          <p:cNvSpPr txBox="1"/>
          <p:nvPr/>
        </p:nvSpPr>
        <p:spPr>
          <a:xfrm>
            <a:off x="549919" y="2832722"/>
            <a:ext cx="1221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together these colors look different</a:t>
            </a:r>
          </a:p>
        </p:txBody>
      </p:sp>
    </p:spTree>
    <p:extLst>
      <p:ext uri="{BB962C8B-B14F-4D97-AF65-F5344CB8AC3E}">
        <p14:creationId xmlns:p14="http://schemas.microsoft.com/office/powerpoint/2010/main" val="1757241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2EFF-2BCE-9147-A2E7-55257822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matters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3276D72-64E2-0348-8348-A0B728EF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73" y="2208601"/>
            <a:ext cx="6908800" cy="392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74BF5-1AE9-A942-97A7-A7A23E075CD2}"/>
              </a:ext>
            </a:extLst>
          </p:cNvPr>
          <p:cNvSpPr txBox="1"/>
          <p:nvPr/>
        </p:nvSpPr>
        <p:spPr>
          <a:xfrm>
            <a:off x="971950" y="3101286"/>
            <a:ext cx="10870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them apart, and they look more similar</a:t>
            </a:r>
          </a:p>
        </p:txBody>
      </p:sp>
    </p:spTree>
    <p:extLst>
      <p:ext uri="{BB962C8B-B14F-4D97-AF65-F5344CB8AC3E}">
        <p14:creationId xmlns:p14="http://schemas.microsoft.com/office/powerpoint/2010/main" val="536260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E3A89-395B-1F1B-E1B0-3118D0B5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background color</a:t>
            </a:r>
          </a:p>
        </p:txBody>
      </p:sp>
      <p:pic>
        <p:nvPicPr>
          <p:cNvPr id="4098" name="Picture 2" descr="12 fascinating optical illusions show how color can trick the eye - The  Washington Post">
            <a:extLst>
              <a:ext uri="{FF2B5EF4-FFF2-40B4-BE49-F238E27FC236}">
                <a16:creationId xmlns:a16="http://schemas.microsoft.com/office/drawing/2014/main" id="{9BD7D34E-B9FD-A86A-836D-F2620D1B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18" y="2233885"/>
            <a:ext cx="6175610" cy="354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ey surface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99819EA3-B577-1563-3138-C204FE694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512" y="1776817"/>
            <a:ext cx="556563" cy="3426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4EBF19-E11C-9612-DC40-460334D8E5AA}"/>
              </a:ext>
            </a:extLst>
          </p:cNvPr>
          <p:cNvSpPr txBox="1"/>
          <p:nvPr/>
        </p:nvSpPr>
        <p:spPr>
          <a:xfrm>
            <a:off x="0" y="3059668"/>
            <a:ext cx="244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 are the same color</a:t>
            </a:r>
          </a:p>
        </p:txBody>
      </p:sp>
    </p:spTree>
    <p:extLst>
      <p:ext uri="{BB962C8B-B14F-4D97-AF65-F5344CB8AC3E}">
        <p14:creationId xmlns:p14="http://schemas.microsoft.com/office/powerpoint/2010/main" val="1641282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11D0-2B55-E3F7-0486-06C28304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color illusion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4434-4298-3FEC-27EA-6D487F932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Pac-Man illusion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afterimage is a complementary color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(green as opposite to lilac).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Follow the movement of the rotating pink dot with your eyes and the dots will remain only one color, pink.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But if you stare at the black + in the center, the moving dot will turn green. </a:t>
            </a:r>
            <a:endParaRPr lang="en-US" dirty="0"/>
          </a:p>
        </p:txBody>
      </p:sp>
      <p:pic>
        <p:nvPicPr>
          <p:cNvPr id="3074" name="Picture 2" descr="Lilac Chase">
            <a:extLst>
              <a:ext uri="{FF2B5EF4-FFF2-40B4-BE49-F238E27FC236}">
                <a16:creationId xmlns:a16="http://schemas.microsoft.com/office/drawing/2014/main" id="{C8B0FAD4-0904-1DEB-FB26-7F48B1E5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971" y="1881379"/>
            <a:ext cx="4239829" cy="423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2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1360-18BF-FA48-A031-BBEDD989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2D5A-DAF8-234D-A27F-1FDDE2313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 is ”constructed” top-down from the input</a:t>
            </a:r>
          </a:p>
          <a:p>
            <a:r>
              <a:rPr lang="en-US" dirty="0"/>
              <a:t>NOT just passively scanned and read in</a:t>
            </a:r>
          </a:p>
        </p:txBody>
      </p:sp>
    </p:spTree>
    <p:extLst>
      <p:ext uri="{BB962C8B-B14F-4D97-AF65-F5344CB8AC3E}">
        <p14:creationId xmlns:p14="http://schemas.microsoft.com/office/powerpoint/2010/main" val="1344039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F105-452C-2346-93A9-E0EA0538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blindness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154E-9916-2241-948F-554BDBD6B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FWSxSQsspiQ&amp;t</a:t>
            </a:r>
            <a:r>
              <a:rPr lang="en-US" dirty="0"/>
              <a:t>=69s</a:t>
            </a:r>
          </a:p>
        </p:txBody>
      </p:sp>
    </p:spTree>
    <p:extLst>
      <p:ext uri="{BB962C8B-B14F-4D97-AF65-F5344CB8AC3E}">
        <p14:creationId xmlns:p14="http://schemas.microsoft.com/office/powerpoint/2010/main" val="3428033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D4D3-3995-7E4C-9B91-E9B20C53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Gradual change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B05CA-27D4-534D-ACCE-85761DFE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=1nL5ulsWMYc</a:t>
            </a:r>
          </a:p>
        </p:txBody>
      </p:sp>
    </p:spTree>
    <p:extLst>
      <p:ext uri="{BB962C8B-B14F-4D97-AF65-F5344CB8AC3E}">
        <p14:creationId xmlns:p14="http://schemas.microsoft.com/office/powerpoint/2010/main" val="20027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599F-583B-221E-8B1A-D7CB7ABD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DA739-C1DE-75FF-8AD7-7D5176DE2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 bit more closely at our human users of the interfaces we are building</a:t>
            </a:r>
          </a:p>
        </p:txBody>
      </p:sp>
    </p:spTree>
    <p:extLst>
      <p:ext uri="{BB962C8B-B14F-4D97-AF65-F5344CB8AC3E}">
        <p14:creationId xmlns:p14="http://schemas.microsoft.com/office/powerpoint/2010/main" val="1530138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C3B6-40BE-6444-932B-23AFE8EF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blindness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A35D-5415-B941-9119-84FA83E64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=vJG698U2Mvo</a:t>
            </a:r>
          </a:p>
        </p:txBody>
      </p:sp>
    </p:spTree>
    <p:extLst>
      <p:ext uri="{BB962C8B-B14F-4D97-AF65-F5344CB8AC3E}">
        <p14:creationId xmlns:p14="http://schemas.microsoft.com/office/powerpoint/2010/main" val="3742899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B62AC-EBA5-268A-B1F8-ACB9A65F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B5AB-B1C8-518D-532F-8DF0C8C4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notice changes</a:t>
            </a:r>
          </a:p>
          <a:p>
            <a:r>
              <a:rPr lang="en-US" dirty="0"/>
              <a:t>We can’t attend to everything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Don’t assume the user will see a change in your interface</a:t>
            </a:r>
          </a:p>
          <a:p>
            <a:r>
              <a:rPr lang="en-US" dirty="0"/>
              <a:t>You need to design to visually attract their attention</a:t>
            </a:r>
          </a:p>
          <a:p>
            <a:pPr lvl="1"/>
            <a:r>
              <a:rPr lang="en-US" dirty="0"/>
              <a:t>Flashing elements</a:t>
            </a:r>
          </a:p>
          <a:p>
            <a:pPr lvl="1"/>
            <a:r>
              <a:rPr lang="en-US" dirty="0"/>
              <a:t>Transitions</a:t>
            </a:r>
          </a:p>
          <a:p>
            <a:pPr lvl="1"/>
            <a:r>
              <a:rPr lang="en-US" dirty="0"/>
              <a:t>Auditory cues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26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30AD-C145-4843-AF28-917713B3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see things in the first place?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9FCCC-C023-B743-9918-8C705CFE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our visual system like a camera?</a:t>
            </a:r>
          </a:p>
          <a:p>
            <a:pPr lvl="1"/>
            <a:r>
              <a:rPr lang="en-US" dirty="0"/>
              <a:t>where all the light comes in, strikes our eye, registers in our brain?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34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CFA6-D409-4A42-A7DC-5C2BB094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visual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D062B-200D-7B45-9E05-70FE20BDC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282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experience may feel like vision is like a camera but….</a:t>
            </a:r>
          </a:p>
          <a:p>
            <a:r>
              <a:rPr lang="en-US" dirty="0"/>
              <a:t>Vision is a sequence of </a:t>
            </a:r>
          </a:p>
          <a:p>
            <a:pPr lvl="1"/>
            <a:r>
              <a:rPr lang="en-US" dirty="0"/>
              <a:t>Fixations- maintain our gaze on a single location (200-600ms)</a:t>
            </a:r>
          </a:p>
          <a:p>
            <a:pPr lvl="1"/>
            <a:r>
              <a:rPr lang="en-US" dirty="0"/>
              <a:t>Saccades- move to a different location  (20-100ms)</a:t>
            </a:r>
          </a:p>
          <a:p>
            <a:r>
              <a:rPr lang="en-US" dirty="0"/>
              <a:t>This is unconscious, happens so quickly you don’t know it is happening</a:t>
            </a:r>
          </a:p>
          <a:p>
            <a:r>
              <a:rPr lang="en-US" dirty="0"/>
              <a:t>Illustration: eye tracking data- where did someone look if you track their eyes </a:t>
            </a:r>
          </a:p>
        </p:txBody>
      </p:sp>
      <p:pic>
        <p:nvPicPr>
          <p:cNvPr id="5" name="Picture 4" descr="A picture containing indoor, wall, decorated, colorful&#10;&#10;Description automatically generated">
            <a:extLst>
              <a:ext uri="{FF2B5EF4-FFF2-40B4-BE49-F238E27FC236}">
                <a16:creationId xmlns:a16="http://schemas.microsoft.com/office/drawing/2014/main" id="{DF473FDC-E97C-A247-9DD0-20BF309F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670" y="779554"/>
            <a:ext cx="3737420" cy="523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04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C877-E915-E640-B3A1-36419671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tracking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788767-0574-284A-84F3-11B69F9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63" y="4226329"/>
            <a:ext cx="7975600" cy="2362200"/>
          </a:xfrm>
          <a:prstGeom prst="rect">
            <a:avLst/>
          </a:prstGeom>
        </p:spPr>
      </p:pic>
      <p:pic>
        <p:nvPicPr>
          <p:cNvPr id="7" name="Picture 6" descr="A person wearing goggles&#10;&#10;Description automatically generated with medium confidence">
            <a:extLst>
              <a:ext uri="{FF2B5EF4-FFF2-40B4-BE49-F238E27FC236}">
                <a16:creationId xmlns:a16="http://schemas.microsoft.com/office/drawing/2014/main" id="{25B516C1-5138-704E-8B3E-B86F6AF7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63" y="1027906"/>
            <a:ext cx="5067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6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0CD5-0085-EB48-A283-B50846B0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where we are looking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402F-971D-3A47-B4A0-34F417622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=DIEO0ZHgLSU</a:t>
            </a:r>
          </a:p>
        </p:txBody>
      </p:sp>
    </p:spTree>
    <p:extLst>
      <p:ext uri="{BB962C8B-B14F-4D97-AF65-F5344CB8AC3E}">
        <p14:creationId xmlns:p14="http://schemas.microsoft.com/office/powerpoint/2010/main" val="1528928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7F0F-6A76-9642-82F0-8CE7F857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fixations and reading</a:t>
            </a:r>
          </a:p>
        </p:txBody>
      </p:sp>
      <p:pic>
        <p:nvPicPr>
          <p:cNvPr id="5" name="eye tracking.mov" descr="eye tracking.mov">
            <a:hlinkClick r:id="" action="ppaction://media"/>
            <a:extLst>
              <a:ext uri="{FF2B5EF4-FFF2-40B4-BE49-F238E27FC236}">
                <a16:creationId xmlns:a16="http://schemas.microsoft.com/office/drawing/2014/main" id="{9D1C8760-BD39-F142-80E1-2DAAA32832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8524" y="1569007"/>
            <a:ext cx="7414952" cy="476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F45A-8901-DA40-8AA6-BE4BFB8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relevant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5A44-0F3F-3F45-ABA4-D687C2E1F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study eye movements and visual interfaces</a:t>
            </a:r>
          </a:p>
          <a:p>
            <a:pPr lvl="1"/>
            <a:r>
              <a:rPr lang="en-US" dirty="0"/>
              <a:t>Ensure that users are seeing what they want them to see</a:t>
            </a:r>
          </a:p>
          <a:p>
            <a:r>
              <a:rPr lang="en-US" dirty="0"/>
              <a:t>Good to know that we aren’t registering the whole picture uniformly</a:t>
            </a:r>
          </a:p>
          <a:p>
            <a:pPr lvl="1"/>
            <a:r>
              <a:rPr lang="en-US" dirty="0"/>
              <a:t>Reason to think about how to organize content</a:t>
            </a:r>
          </a:p>
          <a:p>
            <a:pPr lvl="1"/>
            <a:r>
              <a:rPr lang="en-US" dirty="0"/>
              <a:t>How do we draw a user’s attention </a:t>
            </a:r>
          </a:p>
        </p:txBody>
      </p:sp>
    </p:spTree>
    <p:extLst>
      <p:ext uri="{BB962C8B-B14F-4D97-AF65-F5344CB8AC3E}">
        <p14:creationId xmlns:p14="http://schemas.microsoft.com/office/powerpoint/2010/main" val="3788332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230E-EE07-9FF3-2D88-E32F32DC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and peripheral vision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1E25E-A721-503C-C938-327E4C521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04" y="1825625"/>
            <a:ext cx="6668813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Vision can be separated into central and peripheral vision</a:t>
            </a:r>
          </a:p>
          <a:p>
            <a:r>
              <a:rPr lang="en-US" dirty="0"/>
              <a:t>Central vision looks directly at objects</a:t>
            </a:r>
          </a:p>
          <a:p>
            <a:r>
              <a:rPr lang="en-US" dirty="0"/>
              <a:t>Peripheral vision is used to grab attention, and responds strongly to movement</a:t>
            </a:r>
          </a:p>
          <a:p>
            <a:endParaRPr lang="en-US" dirty="0"/>
          </a:p>
          <a:p>
            <a:r>
              <a:rPr lang="en-US" dirty="0"/>
              <a:t>If we want the user to concentrate on a particular task or area, no flashing elements to distract them in their peripheral vision</a:t>
            </a:r>
          </a:p>
          <a:p>
            <a:pPr lvl="1"/>
            <a:r>
              <a:rPr lang="en-US" dirty="0"/>
              <a:t>Distracting</a:t>
            </a:r>
          </a:p>
          <a:p>
            <a:r>
              <a:rPr lang="en-US" dirty="0"/>
              <a:t>Or- if you want to grab the user’s attention, can use color and movement</a:t>
            </a:r>
          </a:p>
        </p:txBody>
      </p:sp>
      <p:pic>
        <p:nvPicPr>
          <p:cNvPr id="5122" name="Picture 2" descr="Peripheral vision - Wikipedia">
            <a:extLst>
              <a:ext uri="{FF2B5EF4-FFF2-40B4-BE49-F238E27FC236}">
                <a16:creationId xmlns:a16="http://schemas.microsoft.com/office/drawing/2014/main" id="{441245C7-C313-F2B6-1AA8-99070934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65" y="258000"/>
            <a:ext cx="4114335" cy="2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uman field of view (FOV) for both eyes showing different levels of... |  Download Scientific Diagram">
            <a:extLst>
              <a:ext uri="{FF2B5EF4-FFF2-40B4-BE49-F238E27FC236}">
                <a16:creationId xmlns:a16="http://schemas.microsoft.com/office/drawing/2014/main" id="{A935B49F-91B1-1D32-97C3-2A65E1533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986" y="3230501"/>
            <a:ext cx="3515710" cy="351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1258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127C-07D6-7EBF-72F2-C5B704C5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A07B4-1318-0F9B-746D-71FDA213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1469" cy="4351338"/>
          </a:xfrm>
        </p:spPr>
        <p:txBody>
          <a:bodyPr/>
          <a:lstStyle/>
          <a:p>
            <a:r>
              <a:rPr lang="en-US" dirty="0"/>
              <a:t>We are wired to pay special attention to faces</a:t>
            </a:r>
          </a:p>
          <a:p>
            <a:r>
              <a:rPr lang="en-US" dirty="0"/>
              <a:t>We recognize and react to faces faster than other types of objects</a:t>
            </a:r>
          </a:p>
          <a:p>
            <a:r>
              <a:rPr lang="en-US" dirty="0"/>
              <a:t>We look where a face looks</a:t>
            </a:r>
          </a:p>
          <a:p>
            <a:pPr lvl="1"/>
            <a:r>
              <a:rPr lang="en-US" dirty="0"/>
              <a:t>We may not be conscious of seeing the object</a:t>
            </a:r>
          </a:p>
          <a:p>
            <a:pPr lvl="1"/>
            <a:r>
              <a:rPr lang="en-US" dirty="0"/>
              <a:t>Use faces to attract and direct attention</a:t>
            </a:r>
          </a:p>
        </p:txBody>
      </p:sp>
      <p:pic>
        <p:nvPicPr>
          <p:cNvPr id="6146" name="Picture 2" descr="Quality Continues to Be More Important to Consumers than Price">
            <a:extLst>
              <a:ext uri="{FF2B5EF4-FFF2-40B4-BE49-F238E27FC236}">
                <a16:creationId xmlns:a16="http://schemas.microsoft.com/office/drawing/2014/main" id="{1DAA530D-F889-5213-47F5-F30EDADC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9690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indoor, wall, decorated, colorful&#10;&#10;Description automatically generated">
            <a:extLst>
              <a:ext uri="{FF2B5EF4-FFF2-40B4-BE49-F238E27FC236}">
                <a16:creationId xmlns:a16="http://schemas.microsoft.com/office/drawing/2014/main" id="{72B4FCE0-7B88-9EAB-DD1E-D1B360676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973" y="-1"/>
            <a:ext cx="2362123" cy="33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117E-9CE7-68DE-6092-3E3346B1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0425B-C635-11D5-7C0B-8A4BAC85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 see, think, listen, remember, decide…</a:t>
            </a:r>
          </a:p>
          <a:p>
            <a:r>
              <a:rPr lang="en-US" dirty="0"/>
              <a:t>This is determined by the structure and operation of our brain</a:t>
            </a:r>
          </a:p>
          <a:p>
            <a:r>
              <a:rPr lang="en-US" dirty="0"/>
              <a:t>Some activities we do effortlessly</a:t>
            </a:r>
          </a:p>
          <a:p>
            <a:r>
              <a:rPr lang="en-US" dirty="0"/>
              <a:t>Some activities we struggle with</a:t>
            </a:r>
          </a:p>
          <a:p>
            <a:r>
              <a:rPr lang="en-US" dirty="0"/>
              <a:t>Understanding how our brains work, will help us design better interfaces that works better with people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26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7802-14B8-3969-3D70-F7A17AB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talked previously about different visual channels for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672C9-D365-13F2-2912-68D5A377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dig into which are stronger</a:t>
            </a:r>
          </a:p>
        </p:txBody>
      </p:sp>
    </p:spTree>
    <p:extLst>
      <p:ext uri="{BB962C8B-B14F-4D97-AF65-F5344CB8AC3E}">
        <p14:creationId xmlns:p14="http://schemas.microsoft.com/office/powerpoint/2010/main" val="2015449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08AA-E7D1-4741-88BE-BD100B9A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409F6-E682-5A4A-84AD-B9EB8BEBB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test how quickly you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detect the target </a:t>
            </a:r>
            <a:r>
              <a:rPr lang="en-US" dirty="0"/>
              <a:t>when surrounded by distractors</a:t>
            </a:r>
          </a:p>
          <a:p>
            <a:pPr marL="0" indent="0">
              <a:buNone/>
            </a:pPr>
            <a:r>
              <a:rPr lang="en-US" dirty="0"/>
              <a:t>This is going to be a bit difficult to measure, because it is fast, but just for illustration…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Clap when you spot the target</a:t>
            </a:r>
          </a:p>
        </p:txBody>
      </p:sp>
    </p:spTree>
    <p:extLst>
      <p:ext uri="{BB962C8B-B14F-4D97-AF65-F5344CB8AC3E}">
        <p14:creationId xmlns:p14="http://schemas.microsoft.com/office/powerpoint/2010/main" val="1356254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449E-364C-C142-ADE0-5C212CE4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Hue</a:t>
            </a:r>
          </a:p>
        </p:txBody>
      </p:sp>
      <p:pic>
        <p:nvPicPr>
          <p:cNvPr id="6" name="Picture 5" descr="Icon, calendar&#10;&#10;Description automatically generated">
            <a:extLst>
              <a:ext uri="{FF2B5EF4-FFF2-40B4-BE49-F238E27FC236}">
                <a16:creationId xmlns:a16="http://schemas.microsoft.com/office/drawing/2014/main" id="{CE0A32DD-BA99-D745-AE70-AF4F817E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105" y="822435"/>
            <a:ext cx="5329650" cy="57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49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7209-FFD1-0245-91A2-9C054D3E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0336E61-A1AC-BB43-9301-24AE27A4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43" y="870113"/>
            <a:ext cx="5273888" cy="539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62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9672A-F679-BB43-82EE-5F8FA443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0803599-8776-7546-B5FE-7E1EF849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08" y="792270"/>
            <a:ext cx="5065568" cy="55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88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707D-A897-774D-852D-54F1DBFB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pic>
        <p:nvPicPr>
          <p:cNvPr id="5" name="Picture 4" descr="Icon, calendar&#10;&#10;Description automatically generated">
            <a:extLst>
              <a:ext uri="{FF2B5EF4-FFF2-40B4-BE49-F238E27FC236}">
                <a16:creationId xmlns:a16="http://schemas.microsoft.com/office/drawing/2014/main" id="{483CD2B0-8558-494D-8CB0-36710A55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684" y="767679"/>
            <a:ext cx="5405850" cy="58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1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0941-AC3C-D04A-8045-9DC6513E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Curvature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42C8740-01D0-A34B-8FB4-FD124CDF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702" y="707766"/>
            <a:ext cx="5244694" cy="57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81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1356-44E1-8F48-8878-481A62A5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7913E19-50C8-C240-B149-6DD502BB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00" y="1027906"/>
            <a:ext cx="5204888" cy="56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1356-44E1-8F48-8878-481A62A5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7913E19-50C8-C240-B149-6DD502BB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398" y="1027906"/>
            <a:ext cx="5204888" cy="562936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BE44D73-0D01-AD4B-A98D-6440A22964FE}"/>
              </a:ext>
            </a:extLst>
          </p:cNvPr>
          <p:cNvSpPr/>
          <p:nvPr/>
        </p:nvSpPr>
        <p:spPr>
          <a:xfrm rot="13153542">
            <a:off x="7712836" y="4694361"/>
            <a:ext cx="2459840" cy="403412"/>
          </a:xfrm>
          <a:prstGeom prst="rightArrow">
            <a:avLst>
              <a:gd name="adj1" fmla="val 3597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38F14-CCC7-E24B-A142-5A97396E1AC7}"/>
              </a:ext>
            </a:extLst>
          </p:cNvPr>
          <p:cNvSpPr txBox="1"/>
          <p:nvPr/>
        </p:nvSpPr>
        <p:spPr>
          <a:xfrm>
            <a:off x="742950" y="2364699"/>
            <a:ext cx="2931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circles are blue</a:t>
            </a:r>
          </a:p>
          <a:p>
            <a:r>
              <a:rPr lang="en-US" dirty="0"/>
              <a:t>All </a:t>
            </a:r>
            <a:r>
              <a:rPr lang="en-US" dirty="0" err="1"/>
              <a:t>rects</a:t>
            </a:r>
            <a:r>
              <a:rPr lang="en-US" dirty="0"/>
              <a:t> are red</a:t>
            </a:r>
          </a:p>
          <a:p>
            <a:r>
              <a:rPr lang="en-US" dirty="0"/>
              <a:t>Except our target: a red circle</a:t>
            </a:r>
          </a:p>
        </p:txBody>
      </p:sp>
    </p:spTree>
    <p:extLst>
      <p:ext uri="{BB962C8B-B14F-4D97-AF65-F5344CB8AC3E}">
        <p14:creationId xmlns:p14="http://schemas.microsoft.com/office/powerpoint/2010/main" val="2574359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282D-73C3-BC45-BC3D-006CF410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Brightness</a:t>
            </a:r>
          </a:p>
        </p:txBody>
      </p:sp>
      <p:pic>
        <p:nvPicPr>
          <p:cNvPr id="5" name="Picture 4" descr="Chart, icon&#10;&#10;Description automatically generated">
            <a:extLst>
              <a:ext uri="{FF2B5EF4-FFF2-40B4-BE49-F238E27FC236}">
                <a16:creationId xmlns:a16="http://schemas.microsoft.com/office/drawing/2014/main" id="{A7DCA29A-F366-1146-B917-B9F80037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0" y="837305"/>
            <a:ext cx="4656693" cy="55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2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CC1A-450F-70F6-E0D9-8BCB4A62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Brains!!!</a:t>
            </a:r>
          </a:p>
        </p:txBody>
      </p:sp>
      <p:pic>
        <p:nvPicPr>
          <p:cNvPr id="1026" name="Picture 2" descr="Zombie Brains GIFs - Get the best GIF on GIPHY">
            <a:extLst>
              <a:ext uri="{FF2B5EF4-FFF2-40B4-BE49-F238E27FC236}">
                <a16:creationId xmlns:a16="http://schemas.microsoft.com/office/drawing/2014/main" id="{FFE8C4FB-2FCB-BEF2-3AF0-F31548F7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21" y="2159000"/>
            <a:ext cx="5598729" cy="429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5627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25BC-1D04-B644-BC12-E890C2EB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2CEAF27-6D7B-6947-A889-121462B2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71" y="1492250"/>
            <a:ext cx="4769729" cy="48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15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BDDC-D78A-A648-ADB5-20541AF4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Terminators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49DC82D-5039-404C-AB96-3902EFEF5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70" y="1466849"/>
            <a:ext cx="4964430" cy="50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42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0BA1-9AD7-474E-890C-BAD17800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depth cues</a:t>
            </a:r>
          </a:p>
        </p:txBody>
      </p:sp>
      <p:pic>
        <p:nvPicPr>
          <p:cNvPr id="5" name="Picture 4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83685923-A0FF-5043-9937-568A098B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80" y="1485899"/>
            <a:ext cx="4712970" cy="485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577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25C3-9720-9245-BF1C-BE11962C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direction</a:t>
            </a:r>
          </a:p>
        </p:txBody>
      </p:sp>
      <p:pic>
        <p:nvPicPr>
          <p:cNvPr id="5" name="Picture 4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B5324DE4-D4DF-3444-8A21-01BA4F28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85900"/>
            <a:ext cx="4826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716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3AE1-5344-124F-A0C6-AC65472E8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orientation</a:t>
            </a:r>
          </a:p>
        </p:txBody>
      </p:sp>
      <p:pic>
        <p:nvPicPr>
          <p:cNvPr id="5" name="Picture 4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B0912AD8-7014-5C4B-A1A7-D04045B7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10" y="1498599"/>
            <a:ext cx="4879340" cy="48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723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365E-9D0B-6B47-A3A4-CFB2797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pic>
        <p:nvPicPr>
          <p:cNvPr id="4" name="animations of movement" descr="animations of movement">
            <a:hlinkClick r:id="" action="ppaction://media"/>
            <a:extLst>
              <a:ext uri="{FF2B5EF4-FFF2-40B4-BE49-F238E27FC236}">
                <a16:creationId xmlns:a16="http://schemas.microsoft.com/office/drawing/2014/main" id="{E5981110-4BE5-BC4B-B933-55CFEBCFE6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16443"/>
            <a:ext cx="12192000" cy="43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67F0-04A4-A84E-8E94-BDA86729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these were faster, more accurate than others…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B696D-A72C-0A48-97FB-89896A791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99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F198-554B-8049-9A81-80B894E3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Perception, visual properties and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EC4F6-B4D5-C946-A7AB-E788EBC51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734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Target detection</a:t>
            </a:r>
          </a:p>
          <a:p>
            <a:pPr lvl="1"/>
            <a:r>
              <a:rPr lang="en-US" dirty="0"/>
              <a:t>Detect the presence or absence of a target</a:t>
            </a:r>
          </a:p>
          <a:p>
            <a:r>
              <a:rPr lang="en-US" dirty="0"/>
              <a:t>Boundary detection</a:t>
            </a:r>
          </a:p>
          <a:p>
            <a:pPr lvl="1"/>
            <a:r>
              <a:rPr lang="en-US" dirty="0"/>
              <a:t>Identify the boundary between two groups of elements- with elements in each group having a common visual property</a:t>
            </a:r>
          </a:p>
          <a:p>
            <a:r>
              <a:rPr lang="en-US" dirty="0"/>
              <a:t>Number estimation</a:t>
            </a:r>
          </a:p>
          <a:p>
            <a:pPr lvl="1"/>
            <a:r>
              <a:rPr lang="en-US" dirty="0"/>
              <a:t>How many targets with a unique visual element</a:t>
            </a:r>
          </a:p>
          <a:p>
            <a:r>
              <a:rPr lang="en-US" dirty="0"/>
              <a:t>Density estimation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4CAC6-1AAA-7A4E-9E69-B1D00637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47" y="4012873"/>
            <a:ext cx="2633551" cy="2687963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965372B-75C1-B543-B0AE-D98B47CF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723" y="1436940"/>
            <a:ext cx="4068326" cy="2440996"/>
          </a:xfrm>
          <a:prstGeom prst="rect">
            <a:avLst/>
          </a:prstGeom>
        </p:spPr>
      </p:pic>
      <p:pic>
        <p:nvPicPr>
          <p:cNvPr id="11" name="Picture 10" descr="Icon, calendar&#10;&#10;Description automatically generated">
            <a:extLst>
              <a:ext uri="{FF2B5EF4-FFF2-40B4-BE49-F238E27FC236}">
                <a16:creationId xmlns:a16="http://schemas.microsoft.com/office/drawing/2014/main" id="{EF59F69F-C6C0-2F48-BFEB-2B7FA3B64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059" y="4012873"/>
            <a:ext cx="2652941" cy="268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897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4AE9-E994-5048-9F18-8728C26D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 features- which is stronger for a task? 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EAB37EB-3EDF-3B45-9504-8A248509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97" y="1586842"/>
            <a:ext cx="5752655" cy="501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5F464-E4B4-7C49-9E8D-6E942E22E86B}"/>
              </a:ext>
            </a:extLst>
          </p:cNvPr>
          <p:cNvSpPr txBox="1"/>
          <p:nvPr/>
        </p:nvSpPr>
        <p:spPr>
          <a:xfrm>
            <a:off x="838200" y="1951672"/>
            <a:ext cx="2776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visual features are stronger for a </a:t>
            </a:r>
          </a:p>
          <a:p>
            <a:r>
              <a:rPr lang="en-US" dirty="0"/>
              <a:t>particular task 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Eg.</a:t>
            </a:r>
            <a:r>
              <a:rPr lang="en-US" dirty="0"/>
              <a:t> Boundary detection with hue vs shape )</a:t>
            </a:r>
          </a:p>
        </p:txBody>
      </p:sp>
    </p:spTree>
    <p:extLst>
      <p:ext uri="{BB962C8B-B14F-4D97-AF65-F5344CB8AC3E}">
        <p14:creationId xmlns:p14="http://schemas.microsoft.com/office/powerpoint/2010/main" val="21624220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BD7B-5CDF-B539-70A2-1DDF5BE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today- project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6C92-5A58-3222-9123-8DF0D91CA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context for your object. What are you competing with for your viewer’s attention?  Do you want to draw your user’s attention away from their environment?  </a:t>
            </a:r>
          </a:p>
          <a:p>
            <a:r>
              <a:rPr lang="en-US" dirty="0"/>
              <a:t>Are there changes in system state that you want to convey to your users?  How can you convey these messages?  Do you want this to be subtle or strong?  </a:t>
            </a:r>
          </a:p>
          <a:p>
            <a:r>
              <a:rPr lang="en-US" dirty="0"/>
              <a:t>How will you provide feedback on user actions?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5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8A40-2C7D-8E1D-8491-57D09329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brains interpret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8F587-A3B1-6151-9A05-3C7220CEC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just passively read in the world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brains </a:t>
            </a:r>
            <a:r>
              <a:rPr lang="en-US" b="1" dirty="0"/>
              <a:t>interpret</a:t>
            </a:r>
            <a:r>
              <a:rPr lang="en-US" dirty="0"/>
              <a:t> what the visual system brings in</a:t>
            </a:r>
          </a:p>
          <a:p>
            <a:r>
              <a:rPr lang="en-US" dirty="0"/>
              <a:t>Our brains </a:t>
            </a:r>
            <a:r>
              <a:rPr lang="en-US" b="1" dirty="0"/>
              <a:t>impose structure</a:t>
            </a:r>
            <a:r>
              <a:rPr lang="en-US" dirty="0"/>
              <a:t>, where it thinks structure is appropriate</a:t>
            </a:r>
          </a:p>
          <a:p>
            <a:r>
              <a:rPr lang="en-US" dirty="0"/>
              <a:t>This is </a:t>
            </a:r>
            <a:r>
              <a:rPr lang="en-US" b="1" dirty="0"/>
              <a:t>influenced by ‘priors’ </a:t>
            </a:r>
            <a:r>
              <a:rPr lang="en-US" dirty="0"/>
              <a:t>(our experiences)</a:t>
            </a:r>
          </a:p>
          <a:p>
            <a:pPr lvl="1"/>
            <a:r>
              <a:rPr lang="en-US" dirty="0"/>
              <a:t>We have a model of the world</a:t>
            </a:r>
          </a:p>
          <a:p>
            <a:pPr lvl="1"/>
            <a:r>
              <a:rPr lang="en-US" dirty="0"/>
              <a:t>We try to fit what we see into this model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957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BC16-BB13-4D41-A5E3-D30C050C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C9B4-BDDC-5841-8DA9-7442B96BE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Comics</a:t>
            </a:r>
          </a:p>
          <a:p>
            <a:r>
              <a:rPr lang="en-US" dirty="0"/>
              <a:t>XKCD</a:t>
            </a:r>
          </a:p>
          <a:p>
            <a:r>
              <a:rPr lang="en-US" dirty="0"/>
              <a:t>University of Utah Visualization Course, Alex Lex</a:t>
            </a:r>
          </a:p>
          <a:p>
            <a:r>
              <a:rPr lang="en-US" dirty="0"/>
              <a:t>University of British Columbia Visualization Course, Tamara </a:t>
            </a:r>
            <a:r>
              <a:rPr lang="en-US" dirty="0" err="1"/>
              <a:t>Munzner</a:t>
            </a:r>
            <a:endParaRPr lang="en-US" dirty="0"/>
          </a:p>
          <a:p>
            <a:r>
              <a:rPr lang="en-US" dirty="0"/>
              <a:t>New York Times</a:t>
            </a:r>
          </a:p>
        </p:txBody>
      </p:sp>
    </p:spTree>
    <p:extLst>
      <p:ext uri="{BB962C8B-B14F-4D97-AF65-F5344CB8AC3E}">
        <p14:creationId xmlns:p14="http://schemas.microsoft.com/office/powerpoint/2010/main" val="1282065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F79C-814A-0B03-64DD-18B7F303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D8461-C3E9-A490-483B-ED2B57272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https://www.youtube.com/watch?v=X1Q4IKvE5cA&amp;list=PL3sGw6DVKZGgv_ulhumGVLp1OqN-esKtv&amp;index=2&amp;t=24s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4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7BD0-0C08-1E40-9634-35AF03FF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see something here?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91AA5-E1DA-F245-96CF-150BD77AA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Emergence of images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3BA7A-9D4E-F742-A428-56105B4D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7" y="1460500"/>
            <a:ext cx="684303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70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43830</TotalTime>
  <Words>1669</Words>
  <Application>Microsoft Macintosh PowerPoint</Application>
  <PresentationFormat>Widescreen</PresentationFormat>
  <Paragraphs>231</Paragraphs>
  <Slides>81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Helvetica Neue</vt:lpstr>
      <vt:lpstr>Office Theme</vt:lpstr>
      <vt:lpstr>User interface design</vt:lpstr>
      <vt:lpstr>UI Design: Week 7, Monday</vt:lpstr>
      <vt:lpstr>Next week</vt:lpstr>
      <vt:lpstr>Project 2</vt:lpstr>
      <vt:lpstr>Let’s talk about people</vt:lpstr>
      <vt:lpstr>Understanding people</vt:lpstr>
      <vt:lpstr>Brains!!!</vt:lpstr>
      <vt:lpstr>Our brains interpret reality</vt:lpstr>
      <vt:lpstr>Who can see something here? </vt:lpstr>
      <vt:lpstr>What about here?  </vt:lpstr>
      <vt:lpstr>Need to see the whole- just looking at parts does not work</vt:lpstr>
      <vt:lpstr>Perception is based on priors </vt:lpstr>
      <vt:lpstr>What we see</vt:lpstr>
      <vt:lpstr>What is there</vt:lpstr>
      <vt:lpstr>Do you want to walk on this floor? Checkered tile illusion</vt:lpstr>
      <vt:lpstr>In-appropriate application of priors</vt:lpstr>
      <vt:lpstr>Take home point</vt:lpstr>
      <vt:lpstr>Human visual system</vt:lpstr>
      <vt:lpstr>Tricked you!</vt:lpstr>
      <vt:lpstr>More on size estimation- Which line is the longest?</vt:lpstr>
      <vt:lpstr>Muller-Lyer Illusion</vt:lpstr>
      <vt:lpstr>Which line is longer?</vt:lpstr>
      <vt:lpstr>Which line is longer?</vt:lpstr>
      <vt:lpstr>Other judgements</vt:lpstr>
      <vt:lpstr>Are these lines parallel? </vt:lpstr>
      <vt:lpstr>Are these lines parallel? </vt:lpstr>
      <vt:lpstr>Are these lines bent or parallel?</vt:lpstr>
      <vt:lpstr>Are these lines bent or parallel?</vt:lpstr>
      <vt:lpstr>Color estimation</vt:lpstr>
      <vt:lpstr>Which rectangles are the darkest?  Lightest?</vt:lpstr>
      <vt:lpstr>We don’t perceive colors absolutely But relative to surroundings</vt:lpstr>
      <vt:lpstr>We don’t perceive colors absolutely But relative to surroundings</vt:lpstr>
      <vt:lpstr>Which is darker? </vt:lpstr>
      <vt:lpstr>Which is darker? </vt:lpstr>
      <vt:lpstr>Describe the color of A?  B? Dark gray and light gray?  </vt:lpstr>
      <vt:lpstr>Describe the color of A?  B? Dark gray and light gray?  </vt:lpstr>
      <vt:lpstr>The dress</vt:lpstr>
      <vt:lpstr>The dress</vt:lpstr>
      <vt:lpstr>Placement matters</vt:lpstr>
      <vt:lpstr>Placement matters</vt:lpstr>
      <vt:lpstr>Interaction of color: background effect</vt:lpstr>
      <vt:lpstr>Interaction of color: background effect</vt:lpstr>
      <vt:lpstr>Placement matters in color perception</vt:lpstr>
      <vt:lpstr>Placement matters</vt:lpstr>
      <vt:lpstr>Influence of background color</vt:lpstr>
      <vt:lpstr>Complementary color illusion</vt:lpstr>
      <vt:lpstr>Take home point</vt:lpstr>
      <vt:lpstr>Change blindness </vt:lpstr>
      <vt:lpstr>Gradual change test</vt:lpstr>
      <vt:lpstr>Attentional blindness</vt:lpstr>
      <vt:lpstr>Implications for UI</vt:lpstr>
      <vt:lpstr>How do we see things in the first place? </vt:lpstr>
      <vt:lpstr>Human visual system </vt:lpstr>
      <vt:lpstr>Eye tracking</vt:lpstr>
      <vt:lpstr>Example of where we are looking</vt:lpstr>
      <vt:lpstr>Eye fixations and reading</vt:lpstr>
      <vt:lpstr>How is this relevant</vt:lpstr>
      <vt:lpstr>Central and peripheral vision </vt:lpstr>
      <vt:lpstr>Faces</vt:lpstr>
      <vt:lpstr>We talked previously about different visual channels for design</vt:lpstr>
      <vt:lpstr>Experiment</vt:lpstr>
      <vt:lpstr>Hue</vt:lpstr>
      <vt:lpstr>Orientation</vt:lpstr>
      <vt:lpstr>Closure</vt:lpstr>
      <vt:lpstr>Size</vt:lpstr>
      <vt:lpstr>Curvature</vt:lpstr>
      <vt:lpstr>?</vt:lpstr>
      <vt:lpstr>Combination</vt:lpstr>
      <vt:lpstr>Brightness</vt:lpstr>
      <vt:lpstr>Intersection</vt:lpstr>
      <vt:lpstr>Terminators</vt:lpstr>
      <vt:lpstr>3D depth cues</vt:lpstr>
      <vt:lpstr>Lighting direction</vt:lpstr>
      <vt:lpstr>3D orientation</vt:lpstr>
      <vt:lpstr>Animations</vt:lpstr>
      <vt:lpstr>Some of these were faster, more accurate than others…</vt:lpstr>
      <vt:lpstr>Perception, visual properties and tasks</vt:lpstr>
      <vt:lpstr>Comparing visual features- which is stronger for a task? </vt:lpstr>
      <vt:lpstr>Activity today- project 2</vt:lpstr>
      <vt:lpstr>Credits</vt:lpstr>
      <vt:lpstr>Credits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(aurisajm)</cp:lastModifiedBy>
  <cp:revision>158</cp:revision>
  <dcterms:created xsi:type="dcterms:W3CDTF">2022-01-10T03:51:18Z</dcterms:created>
  <dcterms:modified xsi:type="dcterms:W3CDTF">2024-10-07T16:26:12Z</dcterms:modified>
</cp:coreProperties>
</file>